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32"/>
  </p:notesMasterIdLst>
  <p:handoutMasterIdLst>
    <p:handoutMasterId r:id="rId33"/>
  </p:handoutMasterIdLst>
  <p:sldIdLst>
    <p:sldId id="256" r:id="rId2"/>
    <p:sldId id="431" r:id="rId3"/>
    <p:sldId id="266" r:id="rId4"/>
    <p:sldId id="383" r:id="rId5"/>
    <p:sldId id="475" r:id="rId6"/>
    <p:sldId id="397" r:id="rId7"/>
    <p:sldId id="451" r:id="rId8"/>
    <p:sldId id="452" r:id="rId9"/>
    <p:sldId id="453" r:id="rId10"/>
    <p:sldId id="454" r:id="rId11"/>
    <p:sldId id="456" r:id="rId12"/>
    <p:sldId id="457" r:id="rId13"/>
    <p:sldId id="476" r:id="rId14"/>
    <p:sldId id="458" r:id="rId15"/>
    <p:sldId id="460" r:id="rId16"/>
    <p:sldId id="461" r:id="rId17"/>
    <p:sldId id="463" r:id="rId18"/>
    <p:sldId id="464" r:id="rId19"/>
    <p:sldId id="462" r:id="rId20"/>
    <p:sldId id="465" r:id="rId21"/>
    <p:sldId id="466" r:id="rId22"/>
    <p:sldId id="467" r:id="rId23"/>
    <p:sldId id="468" r:id="rId24"/>
    <p:sldId id="469" r:id="rId25"/>
    <p:sldId id="470" r:id="rId26"/>
    <p:sldId id="477" r:id="rId27"/>
    <p:sldId id="478" r:id="rId28"/>
    <p:sldId id="398" r:id="rId29"/>
    <p:sldId id="473" r:id="rId30"/>
    <p:sldId id="474" r:id="rId31"/>
  </p:sldIdLst>
  <p:sldSz cx="9144000" cy="6858000" type="screen4x3"/>
  <p:notesSz cx="6858000" cy="9144000"/>
  <p:embeddedFontLst>
    <p:embeddedFont>
      <p:font typeface="맑은 고딕" pitchFamily="50" charset="-127"/>
      <p:regular r:id="rId34"/>
      <p:bold r:id="rId35"/>
    </p:embeddedFont>
    <p:embeddedFont>
      <p:font typeface="한글아씨-테트리스M" pitchFamily="18" charset="-127"/>
      <p:regular r:id="rId36"/>
    </p:embeddedFont>
    <p:embeddedFont>
      <p:font typeface="Tahoma" pitchFamily="34" charset="0"/>
      <p:regular r:id="rId37"/>
      <p:bold r:id="rId38"/>
    </p:embeddedFont>
    <p:embeddedFont>
      <p:font typeface="나눔고딕코딩" pitchFamily="49" charset="-127"/>
      <p:regular r:id="rId39"/>
      <p:bold r:id="rId40"/>
    </p:embeddedFont>
    <p:embeddedFont>
      <p:font typeface="HY견고딕" pitchFamily="18" charset="-127"/>
      <p:regular r:id="rId4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7" autoAdjust="0"/>
    <p:restoredTop sz="94213" autoAdjust="0"/>
  </p:normalViewPr>
  <p:slideViewPr>
    <p:cSldViewPr>
      <p:cViewPr>
        <p:scale>
          <a:sx n="75" d="100"/>
          <a:sy n="75" d="100"/>
        </p:scale>
        <p:origin x="-2580" y="-6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A93AF1BB-8E44-4821-BB28-A48318E7D3E3}" type="datetimeFigureOut">
              <a:rPr lang="ko-KR" altLang="en-US"/>
              <a:pPr>
                <a:defRPr/>
              </a:pPr>
              <a:t>2014-08-29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94B4384B-B80E-4BD9-88BE-A37608BCD8A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04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FF4C7BC0-AC51-462B-B5B6-26975D3AE973}" type="datetimeFigureOut">
              <a:rPr lang="ko-KR" altLang="en-US"/>
              <a:pPr>
                <a:defRPr/>
              </a:pPr>
              <a:t>2014-08-29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2FBFD63-2D38-49DA-B4AB-850DC65C94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3668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96EDE44B-B877-4146-A248-C4887D3C4C3A}" type="slidenum">
              <a:rPr lang="ko-KR" altLang="en-US" smtClean="0"/>
              <a:pPr eaLnBrk="1" hangingPunct="1"/>
              <a:t>11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E356065B-36C5-407A-9092-DDB71D488733}" type="slidenum">
              <a:rPr lang="ko-KR" altLang="en-US" smtClean="0"/>
              <a:pPr eaLnBrk="1" hangingPunct="1"/>
              <a:t>20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1609214D-01F3-4615-986B-F1793E448E56}" type="slidenum">
              <a:rPr lang="ko-KR" altLang="en-US" smtClean="0"/>
              <a:pPr eaLnBrk="1" hangingPunct="1"/>
              <a:t>21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BB29F931-5AB2-4530-818C-F3310182D863}" type="slidenum">
              <a:rPr lang="ko-KR" altLang="en-US" smtClean="0"/>
              <a:pPr eaLnBrk="1" hangingPunct="1"/>
              <a:t>22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3E455662-BE01-477B-9C21-1A9E350175A6}" type="slidenum">
              <a:rPr lang="ko-KR" altLang="en-US" smtClean="0"/>
              <a:pPr eaLnBrk="1" hangingPunct="1"/>
              <a:t>23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120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86C6C236-6CE5-4846-A676-EEE1AF6BBEF8}" type="slidenum">
              <a:rPr lang="ko-KR" altLang="en-US" smtClean="0"/>
              <a:pPr eaLnBrk="1" hangingPunct="1"/>
              <a:t>24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22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F57EADBD-CE3D-41C9-8317-0F57F300BA62}" type="slidenum">
              <a:rPr lang="ko-KR" altLang="en-US" smtClean="0"/>
              <a:pPr eaLnBrk="1" hangingPunct="1"/>
              <a:t>25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C79679BC-592A-424B-A106-1E1314FA3971}" type="slidenum">
              <a:rPr lang="ko-KR" altLang="en-US" smtClean="0"/>
              <a:pPr eaLnBrk="1" hangingPunct="1"/>
              <a:t>26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42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72C05C3F-659C-4D6E-BBA0-CE775931B6D1}" type="slidenum">
              <a:rPr lang="ko-KR" altLang="en-US" smtClean="0"/>
              <a:pPr eaLnBrk="1" hangingPunct="1"/>
              <a:t>27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4592C89F-D52F-4A8D-970D-C34A7833A037}" type="slidenum">
              <a:rPr lang="ko-KR" altLang="en-US" smtClean="0"/>
              <a:pPr eaLnBrk="1" hangingPunct="1"/>
              <a:t>12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5AA5ADD5-1693-40ED-9A69-81C17890F6C8}" type="slidenum">
              <a:rPr lang="ko-KR" altLang="en-US" smtClean="0"/>
              <a:pPr eaLnBrk="1" hangingPunct="1"/>
              <a:t>13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F9A7CAA2-6560-4C99-9005-E86DD571C554}" type="slidenum">
              <a:rPr lang="ko-KR" altLang="en-US" smtClean="0"/>
              <a:pPr eaLnBrk="1" hangingPunct="1"/>
              <a:t>14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F6DE6F0B-D8FD-41B8-AF9D-B897E19C32D3}" type="slidenum">
              <a:rPr lang="ko-KR" altLang="en-US" smtClean="0"/>
              <a:pPr eaLnBrk="1" hangingPunct="1"/>
              <a:t>15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24879C5F-5190-4BE5-A675-50ECA25C3174}" type="slidenum">
              <a:rPr lang="ko-KR" altLang="en-US" smtClean="0"/>
              <a:pPr eaLnBrk="1" hangingPunct="1"/>
              <a:t>16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C5CDB0F0-DC8E-485C-969A-144FC28C4C3E}" type="slidenum">
              <a:rPr lang="ko-KR" altLang="en-US" smtClean="0"/>
              <a:pPr eaLnBrk="1" hangingPunct="1"/>
              <a:t>17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50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0DECA155-889C-4DD2-B7D6-35A4674242ED}" type="slidenum">
              <a:rPr lang="ko-KR" altLang="en-US" smtClean="0"/>
              <a:pPr eaLnBrk="1" hangingPunct="1"/>
              <a:t>18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60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fld id="{EA00125A-8FA9-48FE-B313-AA50BC1CE2C4}" type="slidenum">
              <a:rPr lang="ko-KR" altLang="en-US" smtClean="0"/>
              <a:pPr eaLnBrk="1" hangingPunct="1"/>
              <a:t>19</a:t>
            </a:fld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29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5238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7702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09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86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7560840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69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3F1D28DC-6027-477B-865E-2E962DFBAE77}" type="datetimeFigureOut">
              <a:rPr lang="ko-KR" altLang="en-US"/>
              <a:pPr>
                <a:defRPr/>
              </a:pPr>
              <a:t>2014-08-29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9704E183-F793-4EAB-AADA-E1EF2B0332F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>
          <a:xfrm>
            <a:off x="230188" y="5454650"/>
            <a:ext cx="7221537" cy="1143000"/>
          </a:xfrm>
        </p:spPr>
        <p:txBody>
          <a:bodyPr/>
          <a:lstStyle/>
          <a:p>
            <a:r>
              <a:rPr lang="en-US" altLang="ko-KR" smtClean="0"/>
              <a:t>Chaper2. </a:t>
            </a:r>
            <a:r>
              <a:rPr lang="ko-KR" altLang="en-US" smtClean="0"/>
              <a:t>디지털 입출력과 </a:t>
            </a:r>
            <a:r>
              <a:rPr lang="en-US" altLang="ko-KR" smtClean="0"/>
              <a:t>PWM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디지털 출력 기능 </a:t>
            </a:r>
            <a:r>
              <a:rPr lang="en-US" altLang="ko-KR" smtClean="0"/>
              <a:t>– </a:t>
            </a:r>
            <a:r>
              <a:rPr lang="ko-KR" altLang="en-US" smtClean="0"/>
              <a:t>옴</a:t>
            </a:r>
            <a:r>
              <a:rPr lang="en-US" altLang="ko-KR" smtClean="0"/>
              <a:t>(</a:t>
            </a:r>
            <a:r>
              <a:rPr lang="el-GR" altLang="ko-KR" smtClean="0"/>
              <a:t>Ω </a:t>
            </a:r>
            <a:r>
              <a:rPr lang="en-US" altLang="ko-KR" smtClean="0"/>
              <a:t>)</a:t>
            </a:r>
            <a:r>
              <a:rPr lang="ko-KR" altLang="en-US" smtClean="0"/>
              <a:t>의 법칙 적용하기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2800" dirty="0" smtClean="0"/>
              <a:t>문제</a:t>
            </a:r>
            <a:r>
              <a:rPr lang="en-US" altLang="ko-KR" sz="2800" dirty="0" smtClean="0"/>
              <a:t>: 5V </a:t>
            </a:r>
            <a:r>
              <a:rPr lang="ko-KR" altLang="en-US" sz="2800" dirty="0" smtClean="0"/>
              <a:t>회로에서 </a:t>
            </a:r>
            <a:r>
              <a:rPr lang="en-US" altLang="ko-KR" sz="2800" dirty="0" smtClean="0"/>
              <a:t>LED</a:t>
            </a:r>
            <a:r>
              <a:rPr lang="ko-KR" altLang="en-US" sz="2800" dirty="0" smtClean="0"/>
              <a:t>를 사용하려고 할 때</a:t>
            </a:r>
            <a:endParaRPr lang="en-US" altLang="ko-KR" sz="2800" dirty="0" smtClean="0"/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2800" dirty="0" smtClean="0"/>
              <a:t> 추가 해야 하는 저항 값은</a:t>
            </a:r>
            <a:r>
              <a:rPr lang="en-US" altLang="ko-KR" sz="2800" dirty="0" smtClean="0"/>
              <a:t>?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  <a:defRPr/>
            </a:pPr>
            <a:endParaRPr lang="en-US" altLang="ko-KR" dirty="0" smtClean="0"/>
          </a:p>
          <a:p>
            <a:pPr marL="0" indent="0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해결 방법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일반적인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2V </a:t>
            </a:r>
            <a:r>
              <a:rPr lang="ko-KR" altLang="en-US" dirty="0" smtClean="0"/>
              <a:t>전압</a:t>
            </a:r>
            <a:r>
              <a:rPr lang="en-US" altLang="ko-KR" dirty="0" smtClean="0"/>
              <a:t>, 20mA </a:t>
            </a:r>
            <a:r>
              <a:rPr lang="ko-KR" altLang="en-US" dirty="0" smtClean="0"/>
              <a:t>전류를 사용한다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ko-KR" altLang="en-US" dirty="0" smtClean="0"/>
              <a:t>회로에 입력된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전압은 모두 사용해야 한다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2V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3V</a:t>
            </a:r>
            <a:r>
              <a:rPr lang="ko-KR" altLang="en-US" dirty="0" smtClean="0"/>
              <a:t>가 남으므로</a:t>
            </a:r>
            <a:r>
              <a:rPr lang="en-US" altLang="ko-KR" dirty="0" smtClean="0"/>
              <a:t>(5V-2V=3V),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3V</a:t>
            </a:r>
            <a:r>
              <a:rPr lang="ko-KR" altLang="en-US" dirty="0" smtClean="0"/>
              <a:t>의 전압은 저항으로 낮춰야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옴의 법칙에 이 것을 적용하면</a:t>
            </a:r>
            <a:r>
              <a:rPr lang="en-US" altLang="ko-KR" dirty="0" smtClean="0"/>
              <a:t>, 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sz="2400" dirty="0" smtClean="0"/>
              <a:t>V = IR</a:t>
            </a:r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sz="2400" dirty="0" smtClean="0"/>
              <a:t>R = V/I</a:t>
            </a:r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sz="2400" dirty="0" smtClean="0"/>
              <a:t>R= 3V / 0.02A = 3 / 0.02 = 150</a:t>
            </a:r>
            <a:r>
              <a:rPr lang="el-GR" altLang="ko-KR" sz="2400" dirty="0" smtClean="0"/>
              <a:t> Ω</a:t>
            </a:r>
            <a:endParaRPr lang="en-US" altLang="ko-KR" sz="2400" dirty="0" smtClean="0"/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altLang="ko-KR" sz="2400" dirty="0" smtClean="0"/>
          </a:p>
          <a:p>
            <a:pPr>
              <a:lnSpc>
                <a:spcPct val="100000"/>
              </a:lnSpc>
              <a:defRPr/>
            </a:pPr>
            <a:r>
              <a:rPr lang="ko-KR" altLang="en-US" dirty="0"/>
              <a:t>이 예제에서 사용한 </a:t>
            </a:r>
            <a:r>
              <a:rPr lang="en-US" altLang="ko-KR" dirty="0"/>
              <a:t>220Ω </a:t>
            </a:r>
            <a:r>
              <a:rPr lang="ko-KR" altLang="en-US" dirty="0"/>
              <a:t>저항은 </a:t>
            </a:r>
            <a:r>
              <a:rPr lang="en-US" altLang="ko-KR" dirty="0"/>
              <a:t>150Ω </a:t>
            </a:r>
            <a:r>
              <a:rPr lang="ko-KR" altLang="en-US" dirty="0"/>
              <a:t>저항보다는 값이 높지만 쉽게 구할 수 있고 </a:t>
            </a:r>
            <a:r>
              <a:rPr lang="en-US" altLang="ko-KR" dirty="0"/>
              <a:t>LED</a:t>
            </a:r>
            <a:r>
              <a:rPr lang="ko-KR" altLang="en-US" dirty="0"/>
              <a:t>를 충분히 밝게 할 만큼의 전류를 흐르게 할 수 있다</a:t>
            </a:r>
            <a:r>
              <a:rPr lang="en-US" altLang="ko-KR" dirty="0"/>
              <a:t>. 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디지털 출력 기능 </a:t>
            </a:r>
            <a:r>
              <a:rPr lang="en-US" altLang="ko-KR" smtClean="0"/>
              <a:t>– </a:t>
            </a:r>
            <a:r>
              <a:rPr lang="ko-KR" altLang="en-US" smtClean="0"/>
              <a:t>디지털 출력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프로그램을 </a:t>
            </a:r>
            <a:r>
              <a:rPr lang="ko-KR" altLang="en-US" dirty="0"/>
              <a:t>시작하면 </a:t>
            </a:r>
            <a:r>
              <a:rPr lang="en-US" altLang="ko-KR" dirty="0"/>
              <a:t>LED</a:t>
            </a:r>
            <a:r>
              <a:rPr lang="ko-KR" altLang="en-US" dirty="0"/>
              <a:t>가 켜지도록 하는 실습 예제는 </a:t>
            </a:r>
            <a:r>
              <a:rPr lang="ko-KR" altLang="en-US" dirty="0" smtClean="0"/>
              <a:t>다음과 같다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ko-KR" altLang="en-US" dirty="0" smtClean="0"/>
              <a:t>아두이노의 </a:t>
            </a:r>
            <a:r>
              <a:rPr lang="en-US" altLang="ko-KR" dirty="0" smtClean="0"/>
              <a:t>9</a:t>
            </a:r>
            <a:r>
              <a:rPr lang="ko-KR" altLang="en-US" dirty="0" smtClean="0"/>
              <a:t>번 핀에 연결된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켜기 위해</a:t>
            </a:r>
            <a:r>
              <a:rPr lang="en-US" altLang="ko-KR" dirty="0" smtClean="0"/>
              <a:t>, 9</a:t>
            </a:r>
            <a:r>
              <a:rPr lang="ko-KR" altLang="en-US" dirty="0" smtClean="0"/>
              <a:t>번 핀을 출력 모드로 설정하였다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088" y="2203450"/>
            <a:ext cx="7921625" cy="33861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LED=9;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OUTPUT); //LED(9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출력으로 지정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HIGH); //LED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HIGH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지정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 실습에서는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loop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문을 비움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088" y="1989138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2-1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LED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켜기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디지털 출력 기능 </a:t>
            </a:r>
            <a:r>
              <a:rPr lang="en-US" altLang="ko-KR" smtClean="0"/>
              <a:t>– </a:t>
            </a:r>
            <a:r>
              <a:rPr lang="ko-KR" altLang="en-US" smtClean="0"/>
              <a:t>반복문을 사용한 속도 조절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를 사용해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깜빡이는 속도를 조절할 수도 있다</a:t>
            </a:r>
            <a:r>
              <a:rPr lang="en-US" altLang="ko-KR" dirty="0" smtClean="0"/>
              <a:t>. </a:t>
            </a:r>
          </a:p>
          <a:p>
            <a:pPr lvl="1">
              <a:defRPr/>
            </a:pPr>
            <a:r>
              <a:rPr lang="en-US" altLang="ko-KR" dirty="0" smtClean="0"/>
              <a:t>for</a:t>
            </a:r>
            <a:r>
              <a:rPr lang="ko-KR" altLang="en-US" dirty="0" smtClean="0"/>
              <a:t>문에서 변수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값이</a:t>
            </a:r>
            <a:r>
              <a:rPr lang="en-US" altLang="ko-KR" dirty="0" smtClean="0"/>
              <a:t> 100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으로 변함에 따라 </a:t>
            </a:r>
            <a:r>
              <a:rPr lang="en-US" altLang="ko-KR" dirty="0" err="1" smtClean="0"/>
              <a:t>dealy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지연시간이 달라져 깜빡이는 속도가 달라지는 것을 눈으로 확인 가능</a:t>
            </a:r>
            <a:endParaRPr lang="en-US" altLang="ko-KR" dirty="0" smtClean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49500"/>
            <a:ext cx="621982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디지털 출력 기능 </a:t>
            </a:r>
            <a:r>
              <a:rPr lang="en-US" altLang="ko-KR" smtClean="0"/>
              <a:t>– </a:t>
            </a:r>
            <a:r>
              <a:rPr lang="ko-KR" altLang="en-US" smtClean="0"/>
              <a:t>반복문을 사용한 속도 조절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188" y="1412875"/>
            <a:ext cx="7921625" cy="43195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LED=9;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OUTPUT); //LED(9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출력으로 지정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=100;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&lt;=1000;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=i+100)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HIGH);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LOW);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188" y="1198563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 lnSpcReduction="10000"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2-2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LED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의 깜빡이는 속도 조절하기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02. PWM</a:t>
            </a:r>
            <a:r>
              <a:rPr lang="ko-KR" altLang="en-US" smtClean="0"/>
              <a:t>과 </a:t>
            </a:r>
            <a:r>
              <a:rPr lang="en-US" altLang="ko-KR" smtClean="0"/>
              <a:t>analogWrite() - PWM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altLang="ko-KR" dirty="0" smtClean="0"/>
              <a:t>PWM(Pulse Width Modulation, </a:t>
            </a:r>
            <a:r>
              <a:rPr lang="ko-KR" altLang="en-US" dirty="0" err="1" smtClean="0"/>
              <a:t>펄스폭변조</a:t>
            </a:r>
            <a:r>
              <a:rPr lang="en-US" altLang="ko-KR" dirty="0" smtClean="0"/>
              <a:t>)</a:t>
            </a:r>
          </a:p>
          <a:p>
            <a:pPr lvl="1">
              <a:defRPr/>
            </a:pPr>
            <a:r>
              <a:rPr lang="ko-KR" altLang="en-US" dirty="0" smtClean="0"/>
              <a:t>순수 아날로그 제어를 모방한 것으로 다양한 환경에서 사용한다</a:t>
            </a:r>
            <a:r>
              <a:rPr lang="en-US" altLang="ko-KR" dirty="0" smtClean="0"/>
              <a:t>. </a:t>
            </a:r>
          </a:p>
          <a:p>
            <a:pPr lvl="1">
              <a:defRPr/>
            </a:pPr>
            <a:r>
              <a:rPr lang="en-US" altLang="ko-KR" dirty="0" smtClean="0"/>
              <a:t>PWM</a:t>
            </a:r>
            <a:r>
              <a:rPr lang="ko-KR" altLang="en-US" dirty="0" smtClean="0"/>
              <a:t>을 사용하면 디지털 신호를 아날로그 신호와 비슷하게 만들 수 있다</a:t>
            </a:r>
            <a:r>
              <a:rPr lang="en-US" altLang="ko-KR" dirty="0" smtClean="0"/>
              <a:t>. </a:t>
            </a:r>
          </a:p>
          <a:p>
            <a:pPr lvl="1">
              <a:defRPr/>
            </a:pPr>
            <a:r>
              <a:rPr lang="en-US" altLang="ko-KR" dirty="0" smtClean="0"/>
              <a:t>PWM</a:t>
            </a:r>
            <a:r>
              <a:rPr lang="ko-KR" altLang="en-US" dirty="0" smtClean="0"/>
              <a:t>은 신호를 켜거나 끄는 방식으로 네모파의 </a:t>
            </a:r>
            <a:r>
              <a:rPr lang="ko-KR" altLang="en-US" dirty="0" err="1" smtClean="0"/>
              <a:t>듀티비</a:t>
            </a:r>
            <a:r>
              <a:rPr lang="en-US" altLang="ko-KR" dirty="0" smtClean="0"/>
              <a:t>(Duty Cycle)</a:t>
            </a:r>
            <a:r>
              <a:rPr lang="ko-KR" altLang="en-US" dirty="0" smtClean="0"/>
              <a:t>를 변조하여 사용한다</a:t>
            </a:r>
            <a:r>
              <a:rPr lang="en-US" altLang="ko-KR" dirty="0" smtClean="0"/>
              <a:t>. </a:t>
            </a:r>
          </a:p>
          <a:p>
            <a:pPr lvl="2">
              <a:defRPr/>
            </a:pPr>
            <a:r>
              <a:rPr lang="ko-KR" altLang="en-US" dirty="0" err="1" smtClean="0"/>
              <a:t>듀티비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전체 주기에서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상태가 차지하는 비율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아두이노 </a:t>
            </a:r>
            <a:r>
              <a:rPr lang="en-US" altLang="ko-KR" dirty="0" smtClean="0"/>
              <a:t>Uno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3, 5, 6, 9, 10, 11 </a:t>
            </a:r>
            <a:r>
              <a:rPr lang="ko-KR" altLang="en-US" dirty="0" smtClean="0"/>
              <a:t>번 핀에서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출력이 가능하다</a:t>
            </a:r>
            <a:endParaRPr lang="en-US" altLang="ko-KR" dirty="0" smtClean="0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586163"/>
            <a:ext cx="5257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02. PWM</a:t>
            </a:r>
            <a:r>
              <a:rPr lang="ko-KR" altLang="en-US" smtClean="0"/>
              <a:t>과 </a:t>
            </a:r>
            <a:r>
              <a:rPr lang="en-US" altLang="ko-KR" smtClean="0"/>
              <a:t>analogWrite() - PWM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2800" dirty="0" smtClean="0"/>
              <a:t>문제</a:t>
            </a:r>
            <a:r>
              <a:rPr lang="en-US" altLang="ko-KR" sz="2800" dirty="0" smtClean="0"/>
              <a:t>: LED</a:t>
            </a:r>
            <a:r>
              <a:rPr lang="ko-KR" altLang="en-US" sz="2800" dirty="0" smtClean="0"/>
              <a:t>를 통과하는 </a:t>
            </a:r>
            <a:endParaRPr lang="en-US" altLang="ko-KR" sz="2800" dirty="0" smtClean="0"/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2800" dirty="0" smtClean="0"/>
              <a:t>전류의 전압은 낮추지 않은 채 </a:t>
            </a:r>
            <a:endParaRPr lang="en-US" altLang="ko-KR" sz="2800" dirty="0" smtClean="0"/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sz="2800" dirty="0" smtClean="0"/>
              <a:t>LED</a:t>
            </a:r>
            <a:r>
              <a:rPr lang="ko-KR" altLang="en-US" sz="2800" dirty="0" smtClean="0"/>
              <a:t>의 밝기를 어둡게 하려면 어떻게 해야 할까</a:t>
            </a:r>
            <a:r>
              <a:rPr lang="en-US" altLang="ko-KR" sz="2800" dirty="0" smtClean="0"/>
              <a:t>?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/>
          </a:p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해결 방법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PWM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빠른 속도로 켜고 끌 수 있다면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듀티비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50%) LED</a:t>
            </a:r>
            <a:r>
              <a:rPr lang="ko-KR" altLang="en-US" dirty="0" smtClean="0"/>
              <a:t>는 중간 정도의 밝기로 켜져 있는 것처럼 보일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 눈이 지각할 수 있는 것보다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더 빠르게 깜빡이기 때문이다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02. PWM</a:t>
            </a:r>
            <a:r>
              <a:rPr lang="ko-KR" altLang="en-US" smtClean="0"/>
              <a:t>과 </a:t>
            </a:r>
            <a:r>
              <a:rPr lang="en-US" altLang="ko-KR" smtClean="0"/>
              <a:t>analogWrite() – analogWrite()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altLang="ko-KR" dirty="0" err="1" smtClean="0"/>
              <a:t>analogWrite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 번째 인자 값에 따라 </a:t>
            </a:r>
            <a:r>
              <a:rPr lang="ko-KR" altLang="en-US" dirty="0" err="1" smtClean="0"/>
              <a:t>네모파의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듀티비를</a:t>
            </a:r>
            <a:r>
              <a:rPr lang="ko-KR" altLang="en-US" dirty="0" smtClean="0"/>
              <a:t> 지정한다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en-US" altLang="ko-KR" dirty="0" smtClean="0"/>
              <a:t>0</a:t>
            </a:r>
            <a:r>
              <a:rPr lang="ko-KR" altLang="en-US" dirty="0" smtClean="0"/>
              <a:t>을 지정하면 </a:t>
            </a:r>
            <a:r>
              <a:rPr lang="ko-KR" altLang="en-US" dirty="0" err="1" smtClean="0"/>
              <a:t>네모파의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듀티비는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0%(</a:t>
            </a:r>
            <a:r>
              <a:rPr lang="ko-KR" altLang="en-US" dirty="0" smtClean="0"/>
              <a:t>항상 </a:t>
            </a:r>
            <a:r>
              <a:rPr lang="en-US" altLang="ko-KR" dirty="0" smtClean="0"/>
              <a:t>LOW)</a:t>
            </a:r>
            <a:r>
              <a:rPr lang="ko-KR" altLang="en-US" dirty="0" smtClean="0"/>
              <a:t>로 나타난다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en-US" altLang="ko-KR" dirty="0" smtClean="0"/>
              <a:t>255</a:t>
            </a:r>
            <a:r>
              <a:rPr lang="ko-KR" altLang="en-US" dirty="0" smtClean="0"/>
              <a:t>를 지정하면 </a:t>
            </a:r>
            <a:r>
              <a:rPr lang="ko-KR" altLang="en-US" dirty="0" err="1" smtClean="0"/>
              <a:t>네모파의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듀티비는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100%(</a:t>
            </a:r>
            <a:r>
              <a:rPr lang="ko-KR" altLang="en-US" dirty="0" smtClean="0"/>
              <a:t>항상 </a:t>
            </a:r>
            <a:r>
              <a:rPr lang="en-US" altLang="ko-KR" dirty="0" smtClean="0"/>
              <a:t>HIGH)</a:t>
            </a:r>
            <a:r>
              <a:rPr lang="ko-KR" altLang="en-US" dirty="0" smtClean="0"/>
              <a:t>로 나타난다</a:t>
            </a:r>
            <a:r>
              <a:rPr lang="en-US" altLang="ko-KR" dirty="0" smtClean="0"/>
              <a:t>. </a:t>
            </a:r>
          </a:p>
          <a:p>
            <a:pPr lvl="1">
              <a:defRPr/>
            </a:pPr>
            <a:r>
              <a:rPr lang="en-US" altLang="ko-KR" dirty="0" smtClean="0"/>
              <a:t>127</a:t>
            </a:r>
            <a:r>
              <a:rPr lang="ko-KR" altLang="en-US" dirty="0" smtClean="0"/>
              <a:t>을 지정하면 </a:t>
            </a:r>
            <a:r>
              <a:rPr lang="ko-KR" altLang="en-US" dirty="0" err="1" smtClean="0"/>
              <a:t>네모파의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듀티비는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50%(</a:t>
            </a:r>
            <a:r>
              <a:rPr lang="ko-KR" altLang="en-US" dirty="0" smtClean="0"/>
              <a:t>반은 </a:t>
            </a:r>
            <a:r>
              <a:rPr lang="en-US" altLang="ko-KR" dirty="0" smtClean="0"/>
              <a:t>HIGH, </a:t>
            </a:r>
            <a:r>
              <a:rPr lang="ko-KR" altLang="en-US" dirty="0" smtClean="0"/>
              <a:t>반은 </a:t>
            </a:r>
            <a:r>
              <a:rPr lang="en-US" altLang="ko-KR" dirty="0" smtClean="0"/>
              <a:t>LOW)</a:t>
            </a:r>
            <a:r>
              <a:rPr lang="ko-KR" altLang="en-US" dirty="0" smtClean="0"/>
              <a:t>로 나타난다</a:t>
            </a:r>
            <a:r>
              <a:rPr lang="en-US" altLang="ko-KR" dirty="0" smtClean="0"/>
              <a:t>. </a:t>
            </a:r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02. PWM</a:t>
            </a:r>
            <a:r>
              <a:rPr lang="ko-KR" altLang="en-US" smtClean="0"/>
              <a:t>과 </a:t>
            </a:r>
            <a:r>
              <a:rPr lang="en-US" altLang="ko-KR" smtClean="0"/>
              <a:t>analogWrite() – analogWrite()</a:t>
            </a:r>
            <a:endParaRPr lang="ko-KR" altLang="en-US" smtClean="0"/>
          </a:p>
        </p:txBody>
      </p:sp>
      <p:sp>
        <p:nvSpPr>
          <p:cNvPr id="6" name="TextBox 5"/>
          <p:cNvSpPr txBox="1"/>
          <p:nvPr/>
        </p:nvSpPr>
        <p:spPr>
          <a:xfrm>
            <a:off x="539750" y="1411288"/>
            <a:ext cx="7921625" cy="48974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LED=9;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OUTPUT); //LED(9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출력으로 지정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&lt;256;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delay(10);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=255;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&gt;=0;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delay(10);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4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750" y="1196975"/>
            <a:ext cx="7921625" cy="36512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 lnSpcReduction="10000"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2-3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LED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밝기 조절하기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02. PWM</a:t>
            </a:r>
            <a:r>
              <a:rPr lang="ko-KR" altLang="en-US" smtClean="0"/>
              <a:t>과 </a:t>
            </a:r>
            <a:r>
              <a:rPr lang="en-US" altLang="ko-KR" smtClean="0"/>
              <a:t>analogWrite() – analogWrite()</a:t>
            </a:r>
            <a:endParaRPr lang="ko-KR" altLang="en-US" smtClean="0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268413"/>
            <a:ext cx="6438900" cy="400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777163" cy="549275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디지털 입력값을 읽는 방법 </a:t>
            </a:r>
            <a:r>
              <a:rPr lang="en-US" altLang="ko-KR" smtClean="0"/>
              <a:t>– </a:t>
            </a:r>
            <a:r>
              <a:rPr lang="ko-KR" altLang="en-US" smtClean="0"/>
              <a:t>풀다운 저항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2800" dirty="0" smtClean="0"/>
              <a:t>문제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버튼을 누르면 </a:t>
            </a:r>
            <a:endParaRPr lang="en-US" altLang="ko-KR" sz="2800" dirty="0" smtClean="0"/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2800" dirty="0" smtClean="0"/>
              <a:t>필요한 작업을 수행하도록 하려고 한다</a:t>
            </a:r>
            <a:r>
              <a:rPr lang="en-US" altLang="ko-KR" sz="2800" dirty="0" smtClean="0"/>
              <a:t>. </a:t>
            </a:r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2800" dirty="0" smtClean="0"/>
              <a:t>어떻게 하면 버튼 눌림을 </a:t>
            </a:r>
            <a:endParaRPr lang="en-US" altLang="ko-KR" sz="2800" dirty="0" smtClean="0"/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2800" dirty="0" smtClean="0"/>
              <a:t>디지털 </a:t>
            </a:r>
            <a:r>
              <a:rPr lang="ko-KR" altLang="en-US" sz="2800" dirty="0" err="1" smtClean="0"/>
              <a:t>입력값으로</a:t>
            </a:r>
            <a:r>
              <a:rPr lang="ko-KR" altLang="en-US" sz="2800" dirty="0" smtClean="0"/>
              <a:t> 감지할 수 있을까</a:t>
            </a:r>
            <a:r>
              <a:rPr lang="en-US" altLang="ko-KR" sz="2800" dirty="0" smtClean="0"/>
              <a:t>?</a:t>
            </a:r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altLang="ko-KR" sz="2800" dirty="0" smtClean="0"/>
          </a:p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altLang="ko-KR" sz="2800" dirty="0" smtClean="0"/>
          </a:p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해결 방법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버튼을 누르면 회로가 연결되어 당연히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값으로 인식 될 것이다</a:t>
            </a:r>
            <a:r>
              <a:rPr lang="en-US" altLang="ko-KR" dirty="0" smtClean="0"/>
              <a:t>. </a:t>
            </a:r>
          </a:p>
          <a:p>
            <a:pPr lvl="1">
              <a:defRPr/>
            </a:pPr>
            <a:r>
              <a:rPr lang="ko-KR" altLang="en-US" dirty="0" smtClean="0"/>
              <a:t>버튼을 누르지 않았을 때는 입력으로 지정된 해당 입출력 핀이 어디에도 연결되지 않은 채 붕 떠 있는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플로팅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상태가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이 문제는 풀다운 저항으로 해결할 수 있다</a:t>
            </a:r>
            <a:r>
              <a:rPr lang="en-US" altLang="ko-KR" dirty="0" smtClean="0"/>
              <a:t>. 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777163" cy="549275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디지털 입력값을 읽는 방법 </a:t>
            </a:r>
            <a:r>
              <a:rPr lang="en-US" altLang="ko-KR" smtClean="0"/>
              <a:t>– </a:t>
            </a:r>
            <a:r>
              <a:rPr lang="ko-KR" altLang="en-US" smtClean="0"/>
              <a:t>풀다운 저항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buFont typeface="Wingdings" pitchFamily="2" charset="2"/>
              <a:buNone/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풀다운 저항을 사용하면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버튼을 누르면 전류는 저항이 거의 없는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경로를 따라 흐른다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ko-KR" altLang="en-US" dirty="0" smtClean="0"/>
              <a:t>버튼을 누르지 않으면 전류는 저항이 높은 </a:t>
            </a:r>
            <a:r>
              <a:rPr lang="en-US" altLang="ko-KR" dirty="0" smtClean="0"/>
              <a:t>GND </a:t>
            </a:r>
            <a:r>
              <a:rPr lang="ko-KR" altLang="en-US" dirty="0" smtClean="0"/>
              <a:t>경로를 따라 흐른다</a:t>
            </a:r>
            <a:r>
              <a:rPr lang="en-US" altLang="ko-KR" dirty="0" smtClean="0"/>
              <a:t>. 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43000"/>
            <a:ext cx="7491412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777163" cy="549275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디지털 입력값을 읽는 방법 </a:t>
            </a:r>
            <a:r>
              <a:rPr lang="en-US" altLang="ko-KR" smtClean="0"/>
              <a:t>– </a:t>
            </a:r>
            <a:r>
              <a:rPr lang="ko-KR" altLang="en-US" smtClean="0"/>
              <a:t>풀다운 저항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풀다운 저항이 적용된 버튼 회로</a:t>
            </a: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89100"/>
            <a:ext cx="1820863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2" descr="F:\개개비\그림 파일\Chapter02\ch02_06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689100"/>
            <a:ext cx="3570287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 bwMode="auto">
          <a:xfrm>
            <a:off x="4017963" y="4119563"/>
            <a:ext cx="1341437" cy="1371600"/>
          </a:xfrm>
          <a:prstGeom prst="ellipse">
            <a:avLst/>
          </a:prstGeom>
          <a:noFill/>
          <a:ln w="76200" cmpd="thickThin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8135938" cy="549275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디지털 입력값을 읽는 방법 </a:t>
            </a:r>
            <a:r>
              <a:rPr lang="en-US" altLang="ko-KR" smtClean="0"/>
              <a:t>– </a:t>
            </a:r>
            <a:r>
              <a:rPr lang="ko-KR" altLang="en-US" smtClean="0"/>
              <a:t>버튼으로 </a:t>
            </a:r>
            <a:r>
              <a:rPr lang="en-US" altLang="ko-KR" smtClean="0"/>
              <a:t>LED </a:t>
            </a:r>
            <a:r>
              <a:rPr lang="ko-KR" altLang="en-US" smtClean="0"/>
              <a:t>제어하기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21300" y="1196975"/>
            <a:ext cx="3457575" cy="5400675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altLang="ko-KR" dirty="0" smtClean="0"/>
              <a:t>If</a:t>
            </a:r>
            <a:r>
              <a:rPr lang="ko-KR" altLang="en-US" dirty="0" smtClean="0"/>
              <a:t>문으로 버튼 값을 검사하여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작동시킨다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버튼이 안 눌리면</a:t>
            </a:r>
            <a:endParaRPr lang="en-US" altLang="ko-KR" dirty="0" smtClean="0"/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 (</a:t>
            </a:r>
            <a:r>
              <a:rPr lang="en-US" altLang="ko-KR" dirty="0" err="1" smtClean="0"/>
              <a:t>digitalRead</a:t>
            </a:r>
            <a:r>
              <a:rPr lang="en-US" altLang="ko-KR" dirty="0" smtClean="0"/>
              <a:t>(BUTTON)==LOW)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   LED</a:t>
            </a:r>
            <a:r>
              <a:rPr lang="ko-KR" altLang="en-US" dirty="0" smtClean="0"/>
              <a:t>를 끄고</a:t>
            </a:r>
            <a:r>
              <a:rPr lang="en-US" altLang="ko-KR" dirty="0" smtClean="0"/>
              <a:t>,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digitalWrite</a:t>
            </a:r>
            <a:r>
              <a:rPr lang="en-US" altLang="ko-KR" dirty="0" smtClean="0"/>
              <a:t>(LED, LOW);</a:t>
            </a:r>
          </a:p>
          <a:p>
            <a:pPr lvl="1">
              <a:buFont typeface="Wingdings" pitchFamily="2" charset="2"/>
              <a:buNone/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그렇지 않으면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버튼이 눌리면</a:t>
            </a:r>
            <a:r>
              <a:rPr lang="en-US" altLang="ko-KR" dirty="0" smtClean="0"/>
              <a:t>)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   LED</a:t>
            </a:r>
            <a:r>
              <a:rPr lang="ko-KR" altLang="en-US" dirty="0" smtClean="0"/>
              <a:t>를 켠다</a:t>
            </a:r>
            <a:r>
              <a:rPr lang="en-US" altLang="ko-KR" dirty="0" smtClean="0"/>
              <a:t>.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digitalWrite</a:t>
            </a:r>
            <a:r>
              <a:rPr lang="en-US" altLang="ko-KR" dirty="0" smtClean="0"/>
              <a:t>(LED, HIGH);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313" y="1409700"/>
            <a:ext cx="4781550" cy="5114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LED=9; //9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BUTTON=2;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버튼을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핀에 지정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OUTPUT); 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//LED(9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출력으로 지정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(BUTTON, INPUT); 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//BUTTON(2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입력으로 지정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digitalRead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(BUTTON)= =LOW)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LOW);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else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HIGH);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313" y="1195388"/>
            <a:ext cx="4781550" cy="36512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 lnSpcReduction="10000"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2-4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버튼으로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LED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제어하기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8135938" cy="549275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디지털 입력값을 읽는 방법 </a:t>
            </a:r>
            <a:r>
              <a:rPr lang="en-US" altLang="ko-KR" smtClean="0"/>
              <a:t>– </a:t>
            </a:r>
            <a:r>
              <a:rPr lang="ko-KR" altLang="en-US" smtClean="0"/>
              <a:t>버튼의 진동 잡음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96975"/>
            <a:ext cx="8281988" cy="5400675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버튼을 한 번 누르면 회로가 동작하고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누르면 정지되도록 만들면 훨씬 효과적인 스위치 장치가 될 것이다</a:t>
            </a:r>
            <a:r>
              <a:rPr lang="en-US" altLang="ko-KR" dirty="0" smtClean="0"/>
              <a:t>. 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스위치 </a:t>
            </a:r>
            <a:r>
              <a:rPr lang="ko-KR" altLang="en-US" dirty="0" err="1" smtClean="0"/>
              <a:t>바운싱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채터링</a:t>
            </a:r>
            <a:r>
              <a:rPr lang="ko-KR" altLang="en-US" dirty="0" smtClean="0"/>
              <a:t> 또는 진동 잡음</a:t>
            </a:r>
            <a:r>
              <a:rPr lang="en-US" altLang="ko-KR" dirty="0" smtClean="0"/>
              <a:t>)</a:t>
            </a:r>
          </a:p>
          <a:p>
            <a:pPr lvl="1">
              <a:defRPr/>
            </a:pPr>
            <a:r>
              <a:rPr lang="ko-KR" altLang="en-US" dirty="0" smtClean="0"/>
              <a:t>버튼의 기계적인 현상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값이 변경되는 것을 알아내기 어렵다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ko-KR" altLang="en-US" dirty="0" smtClean="0"/>
              <a:t>실제로 버튼을 눌러도 예상대로 작동하지 않는 경우가 많다</a:t>
            </a:r>
            <a:r>
              <a:rPr lang="en-US" altLang="ko-KR" dirty="0" smtClean="0"/>
              <a:t>. 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buFont typeface="Wingdings" pitchFamily="2" charset="2"/>
              <a:buNone/>
              <a:defRPr/>
            </a:pPr>
            <a:endParaRPr lang="en-US" altLang="ko-KR" dirty="0" smtClean="0"/>
          </a:p>
        </p:txBody>
      </p:sp>
      <p:pic>
        <p:nvPicPr>
          <p:cNvPr id="28676" name="Picture 2" descr="F:\개개비\그림 파일\Chapter02\ch02_07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703638"/>
            <a:ext cx="78486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8135938" cy="549275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디지털 입력값을 읽는 방법 </a:t>
            </a:r>
            <a:r>
              <a:rPr lang="en-US" altLang="ko-KR" smtClean="0"/>
              <a:t>– </a:t>
            </a:r>
            <a:r>
              <a:rPr lang="ko-KR" altLang="en-US" smtClean="0"/>
              <a:t>버튼의 진동 잡음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96975"/>
            <a:ext cx="8281988" cy="5400675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소프트웨어로 스위치 </a:t>
            </a:r>
            <a:r>
              <a:rPr lang="ko-KR" altLang="en-US" dirty="0" err="1" smtClean="0"/>
              <a:t>바운싱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버튼의 스위치 </a:t>
            </a:r>
            <a:r>
              <a:rPr lang="ko-KR" altLang="en-US" dirty="0" err="1" smtClean="0"/>
              <a:t>바운싱</a:t>
            </a:r>
            <a:r>
              <a:rPr lang="ko-KR" altLang="en-US" dirty="0" smtClean="0"/>
              <a:t> 해결 방법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err="1" smtClean="0"/>
              <a:t>디바운싱이라고도</a:t>
            </a:r>
            <a:r>
              <a:rPr lang="ko-KR" altLang="en-US" dirty="0" smtClean="0"/>
              <a:t> 부른다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1. </a:t>
            </a:r>
            <a:r>
              <a:rPr lang="ko-KR" altLang="en-US" dirty="0" smtClean="0"/>
              <a:t>이전 버튼 상태와 현재 버튼 상태를 저장한다</a:t>
            </a:r>
            <a:r>
              <a:rPr lang="en-US" altLang="ko-KR" dirty="0" smtClean="0"/>
              <a:t>.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2. </a:t>
            </a:r>
            <a:r>
              <a:rPr lang="ko-KR" altLang="en-US" dirty="0" smtClean="0"/>
              <a:t>현재 버튼 상태를 읽어 온다</a:t>
            </a:r>
            <a:r>
              <a:rPr lang="en-US" altLang="ko-KR" dirty="0" smtClean="0"/>
              <a:t>.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3. </a:t>
            </a:r>
            <a:r>
              <a:rPr lang="ko-KR" altLang="en-US" dirty="0" err="1" smtClean="0"/>
              <a:t>입력값이</a:t>
            </a:r>
            <a:r>
              <a:rPr lang="ko-KR" altLang="en-US" dirty="0" smtClean="0"/>
              <a:t> 이전 버튼 상태와 다를 때는 </a:t>
            </a:r>
            <a:r>
              <a:rPr lang="ko-KR" altLang="en-US" dirty="0" err="1" smtClean="0"/>
              <a:t>바운싱이</a:t>
            </a:r>
            <a:r>
              <a:rPr lang="ko-KR" altLang="en-US" dirty="0" smtClean="0"/>
              <a:t> 끝날 때 까지 </a:t>
            </a:r>
            <a:r>
              <a:rPr lang="en-US" altLang="ko-KR" dirty="0" smtClean="0"/>
              <a:t>5ms </a:t>
            </a:r>
            <a:r>
              <a:rPr lang="ko-KR" altLang="en-US" dirty="0" smtClean="0"/>
              <a:t>동안 기다린다</a:t>
            </a:r>
            <a:r>
              <a:rPr lang="en-US" altLang="ko-KR" dirty="0" smtClean="0"/>
              <a:t>.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4. 5ms </a:t>
            </a:r>
            <a:r>
              <a:rPr lang="ko-KR" altLang="en-US" dirty="0" smtClean="0"/>
              <a:t>후에 버튼 상태를 다시 읽어서 그 값을 현재 버튼 상태로 저장한다</a:t>
            </a:r>
            <a:r>
              <a:rPr lang="en-US" altLang="ko-KR" dirty="0" smtClean="0"/>
              <a:t>. 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5. </a:t>
            </a:r>
            <a:r>
              <a:rPr lang="ko-KR" altLang="en-US" dirty="0" smtClean="0"/>
              <a:t>이전 버튼 상태가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이고 현재 버튼 상태가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라면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상태를 전환한다</a:t>
            </a:r>
            <a:r>
              <a:rPr lang="en-US" altLang="ko-KR" dirty="0" smtClean="0"/>
              <a:t>.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6. </a:t>
            </a:r>
            <a:r>
              <a:rPr lang="ko-KR" altLang="en-US" dirty="0" smtClean="0"/>
              <a:t>이전 버튼 상태의 </a:t>
            </a:r>
            <a:r>
              <a:rPr lang="ko-KR" altLang="en-US" dirty="0" err="1" smtClean="0"/>
              <a:t>변수값에</a:t>
            </a:r>
            <a:r>
              <a:rPr lang="ko-KR" altLang="en-US" dirty="0" smtClean="0"/>
              <a:t> 현재 버튼 상태를 입력한다</a:t>
            </a:r>
            <a:r>
              <a:rPr lang="en-US" altLang="ko-KR" dirty="0" smtClean="0"/>
              <a:t>. 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ko-KR" dirty="0" smtClean="0"/>
              <a:t>7. 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반복한다</a:t>
            </a:r>
            <a:r>
              <a:rPr lang="en-US" altLang="ko-KR" dirty="0" smtClean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8135938" cy="549275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디지털 입력값을 읽는 방법 </a:t>
            </a:r>
            <a:r>
              <a:rPr lang="en-US" altLang="ko-KR" smtClean="0"/>
              <a:t>– </a:t>
            </a:r>
            <a:r>
              <a:rPr lang="ko-KR" altLang="en-US" smtClean="0"/>
              <a:t>버튼의 진동 잡음 제어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288" y="1557338"/>
            <a:ext cx="7921625" cy="35274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LED=9; //9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BUTTON=2; //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버튼을 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핀에 지정</a:t>
            </a:r>
            <a:endParaRPr lang="en-US" altLang="ko-KR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lastButton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=LOW; //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이전 버튼의 눌림 상태를 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형 변수로 선언</a:t>
            </a:r>
          </a:p>
          <a:p>
            <a:pPr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currentButton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=LOW; //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현재 버튼의 눌림 상태를 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형 변수로 선언</a:t>
            </a:r>
          </a:p>
          <a:p>
            <a:pPr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=false; //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현재 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점멸 상태를 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형 변수로 선언</a:t>
            </a:r>
            <a:endParaRPr lang="en-US" altLang="ko-KR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OUTPUT); //LED(9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출력으로 지정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(BUTTON, INPUT); //BUTTON(2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입력으로 지정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4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288" y="1196975"/>
            <a:ext cx="7921625" cy="36512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 lnSpcReduction="10000"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2-5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버튼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디바운싱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토글링하기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8135938" cy="549275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디지털 입력값을 읽는 방법 </a:t>
            </a:r>
            <a:r>
              <a:rPr lang="en-US" altLang="ko-KR" smtClean="0"/>
              <a:t>– </a:t>
            </a:r>
            <a:r>
              <a:rPr lang="ko-KR" altLang="en-US" smtClean="0"/>
              <a:t>버튼의 진동 잡음 제어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88" y="1411288"/>
            <a:ext cx="7921625" cy="4394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/*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* 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스위치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디바운싱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함수</a:t>
            </a:r>
          </a:p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*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debounce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 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함수에 이전 버튼 상태를 인수로 사용하여</a:t>
            </a:r>
          </a:p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*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디바운싱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처리된 현재 버튼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상태값을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반환</a:t>
            </a:r>
          </a:p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*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</a:p>
          <a:p>
            <a:pPr>
              <a:defRPr/>
            </a:pPr>
            <a:endParaRPr lang="en-US" altLang="ko-KR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debounce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last)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boolean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current=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digitalRead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(BUTTON); //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현재 버튼 상태를 확인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if(last!=current) //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이전 버튼 상태와 현재 버튼 상태가 다름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delay(5); //5ms 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동안 기다림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current=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digitalRead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(BUTTON); //current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현재 버튼 상태를 저장</a:t>
            </a:r>
            <a:endParaRPr lang="en-US" altLang="ko-KR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return current; //current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변수값을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반환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ko-KR" altLang="en-US" sz="4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288" y="1196975"/>
            <a:ext cx="7921625" cy="36512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 lnSpcReduction="10000"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2-5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버튼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디바운싱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토글링하기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5288" y="2997200"/>
            <a:ext cx="7921625" cy="259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8135938" cy="549275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디지털 입력값을 읽는 방법 </a:t>
            </a:r>
            <a:r>
              <a:rPr lang="en-US" altLang="ko-KR" smtClean="0"/>
              <a:t>– </a:t>
            </a:r>
            <a:r>
              <a:rPr lang="ko-KR" altLang="en-US" smtClean="0"/>
              <a:t>버튼의 진동 잡음 제어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88" y="1411288"/>
            <a:ext cx="7921625" cy="36020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currentButton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debounce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lastButton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디바운싱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처리된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버튼값을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읽음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lastButton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=LOW&amp;&amp;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currentButton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=HIGH) //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버튼을 누름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=!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 //LED 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점멸 상태를 나타내는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변수값을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바꿈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lastButton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currentButton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 //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이전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버튼값을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현재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버튼값으로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변경</a:t>
            </a:r>
            <a:endParaRPr lang="en-US" altLang="ko-KR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(LED,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//LED 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점멸 상태를 바꿈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4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288" y="1196975"/>
            <a:ext cx="7921625" cy="36512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 lnSpcReduction="10000"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2-5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버튼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디바운싱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토글링하기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04. RGB LED </a:t>
            </a:r>
            <a:r>
              <a:rPr lang="ko-KR" altLang="en-US" smtClean="0"/>
              <a:t>야간 조명 제작 </a:t>
            </a:r>
            <a:r>
              <a:rPr lang="en-US" altLang="ko-KR" smtClean="0"/>
              <a:t>– RGB LED</a:t>
            </a:r>
            <a:endParaRPr lang="ko-KR" altLang="en-US" smtClean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altLang="ko-KR" dirty="0" smtClean="0"/>
              <a:t>RGB LED</a:t>
            </a:r>
          </a:p>
          <a:p>
            <a:pPr lvl="1">
              <a:defRPr/>
            </a:pPr>
            <a:r>
              <a:rPr lang="ko-KR" altLang="en-US" dirty="0" smtClean="0"/>
              <a:t>내부에 빨간색</a:t>
            </a:r>
            <a:r>
              <a:rPr lang="en-US" altLang="ko-KR" dirty="0" smtClean="0"/>
              <a:t>(R), </a:t>
            </a:r>
            <a:r>
              <a:rPr lang="ko-KR" altLang="en-US" dirty="0" smtClean="0"/>
              <a:t>초록색</a:t>
            </a:r>
            <a:r>
              <a:rPr lang="en-US" altLang="ko-KR" dirty="0" smtClean="0"/>
              <a:t>(G), </a:t>
            </a:r>
            <a:r>
              <a:rPr lang="ko-KR" altLang="en-US" dirty="0" smtClean="0"/>
              <a:t>파란색</a:t>
            </a:r>
            <a:r>
              <a:rPr lang="en-US" altLang="ko-KR" dirty="0" smtClean="0"/>
              <a:t>(B)</a:t>
            </a:r>
            <a:r>
              <a:rPr lang="ko-KR" altLang="en-US" dirty="0" smtClean="0"/>
              <a:t>의 광원이 내장되어 컬러를 표현할 수 있다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ko-KR" altLang="en-US" dirty="0" smtClean="0"/>
              <a:t>범용 </a:t>
            </a:r>
            <a:r>
              <a:rPr lang="ko-KR" altLang="en-US" dirty="0" err="1" smtClean="0"/>
              <a:t>캐소드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RGB LED</a:t>
            </a:r>
            <a:r>
              <a:rPr lang="ko-KR" altLang="en-US" dirty="0" smtClean="0"/>
              <a:t>는 다리가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개이다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색상별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애노드</a:t>
            </a:r>
            <a:r>
              <a:rPr lang="en-US" altLang="ko-KR" dirty="0" smtClean="0"/>
              <a:t>(+)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개와 공용 </a:t>
            </a:r>
            <a:r>
              <a:rPr lang="ko-KR" altLang="en-US" dirty="0" err="1" smtClean="0"/>
              <a:t>캐소드</a:t>
            </a:r>
            <a:r>
              <a:rPr lang="en-US" altLang="ko-KR" dirty="0" smtClean="0"/>
              <a:t>(-)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개를 가지고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3796" name="Picture 2" descr="https://www.pjrc.com/teensy/rgb_l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781300"/>
            <a:ext cx="31877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993063" cy="549275"/>
          </a:xfrm>
        </p:spPr>
        <p:txBody>
          <a:bodyPr/>
          <a:lstStyle/>
          <a:p>
            <a:r>
              <a:rPr lang="en-US" altLang="ko-KR" smtClean="0"/>
              <a:t>04. RGB LED </a:t>
            </a:r>
            <a:r>
              <a:rPr lang="ko-KR" altLang="en-US" smtClean="0"/>
              <a:t>야간 조명 제작 </a:t>
            </a:r>
            <a:r>
              <a:rPr lang="en-US" altLang="ko-KR" smtClean="0"/>
              <a:t>–</a:t>
            </a:r>
            <a:r>
              <a:rPr lang="ko-KR" altLang="en-US" smtClean="0"/>
              <a:t> 회로 제작 하기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96975"/>
            <a:ext cx="41846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/>
              <a:t>디지털 출력 기능</a:t>
            </a:r>
            <a:endParaRPr lang="en-US" altLang="ko-KR" sz="2000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dirty="0"/>
              <a:t>PWM</a:t>
            </a:r>
            <a:r>
              <a:rPr lang="ko-KR" altLang="en-US" sz="2000" dirty="0"/>
              <a:t>과 </a:t>
            </a:r>
            <a:r>
              <a:rPr lang="en-US" altLang="ko-KR" sz="2000" dirty="0" err="1"/>
              <a:t>analogWrite</a:t>
            </a:r>
            <a:r>
              <a:rPr lang="en-US" altLang="ko-KR" sz="2000" dirty="0"/>
              <a:t>()</a:t>
            </a:r>
            <a:r>
              <a:rPr lang="ko-KR" altLang="en-US" sz="2000" dirty="0"/>
              <a:t>함수</a:t>
            </a:r>
            <a:endParaRPr lang="en-US" altLang="ko-KR" sz="2000" dirty="0"/>
          </a:p>
          <a:p>
            <a:pPr>
              <a:lnSpc>
                <a:spcPct val="150000"/>
              </a:lnSpc>
              <a:defRPr/>
            </a:pPr>
            <a:r>
              <a:rPr lang="ko-KR" altLang="en-US" sz="2000" dirty="0"/>
              <a:t>디지털 </a:t>
            </a:r>
            <a:r>
              <a:rPr lang="ko-KR" altLang="en-US" sz="2000" dirty="0" err="1"/>
              <a:t>입력값을</a:t>
            </a:r>
            <a:r>
              <a:rPr lang="ko-KR" altLang="en-US" sz="2000" dirty="0"/>
              <a:t> 읽는 방법</a:t>
            </a:r>
            <a:endParaRPr lang="en-US" altLang="ko-KR" sz="2000" dirty="0"/>
          </a:p>
          <a:p>
            <a:pPr>
              <a:lnSpc>
                <a:spcPct val="150000"/>
              </a:lnSpc>
              <a:defRPr/>
            </a:pPr>
            <a:r>
              <a:rPr lang="en-US" altLang="ko-KR" sz="2000" dirty="0"/>
              <a:t>RGB LED </a:t>
            </a:r>
            <a:r>
              <a:rPr lang="ko-KR" altLang="en-US" sz="2000" dirty="0"/>
              <a:t>야간 조명 제작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993063" cy="549275"/>
          </a:xfrm>
        </p:spPr>
        <p:txBody>
          <a:bodyPr/>
          <a:lstStyle/>
          <a:p>
            <a:r>
              <a:rPr lang="en-US" altLang="ko-KR" smtClean="0"/>
              <a:t>04. RGB LED </a:t>
            </a:r>
            <a:r>
              <a:rPr lang="ko-KR" altLang="en-US" smtClean="0"/>
              <a:t>야간 조명 제작 </a:t>
            </a:r>
            <a:r>
              <a:rPr lang="en-US" altLang="ko-KR" smtClean="0"/>
              <a:t>–</a:t>
            </a:r>
            <a:r>
              <a:rPr lang="ko-KR" altLang="en-US" smtClean="0"/>
              <a:t> 야간 조명 프로그래밍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288" y="1409700"/>
            <a:ext cx="7921625" cy="43227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>
              <a:defRPr/>
            </a:pPr>
            <a:endParaRPr lang="en-US" altLang="ko-KR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algn="ctr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algn="ctr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currentButton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debounce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lastButton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디바운싱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처리된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버튼값을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확인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lastButton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=LOW&amp;&amp;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currentButton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=HIGH) //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버튼을 누름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ledMode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++; //LED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모드값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증가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lastButton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currentButton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 //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이전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버튼값에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현재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버튼값을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입력</a:t>
            </a:r>
          </a:p>
          <a:p>
            <a:pPr>
              <a:defRPr/>
            </a:pPr>
            <a:endParaRPr lang="en-US" altLang="ko-KR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ledMode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=8)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ledMode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//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ledMode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변수값이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이면 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으로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리셋</a:t>
            </a:r>
            <a:endParaRPr lang="ko-KR" altLang="en-US" sz="16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setMode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ledMode</a:t>
            </a: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//LED </a:t>
            </a:r>
            <a:r>
              <a:rPr lang="ko-KR" altLang="en-US" sz="16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모드값을</a:t>
            </a:r>
            <a:r>
              <a:rPr lang="ko-KR" altLang="en-US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다시 바꿈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4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288" y="1195388"/>
            <a:ext cx="7921625" cy="36512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 lnSpcReduction="10000"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2-6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LED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야간 조명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토글링하기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55650" y="1844675"/>
            <a:ext cx="7848600" cy="410527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 err="1" smtClean="0"/>
              <a:t>브레드보드의</a:t>
            </a:r>
            <a:r>
              <a:rPr lang="ko-KR" altLang="en-US" sz="1600" dirty="0" smtClean="0"/>
              <a:t> 구조를 이해한다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/>
              <a:t>LED</a:t>
            </a:r>
            <a:r>
              <a:rPr lang="ko-KR" altLang="en-US" sz="1600" dirty="0" smtClean="0"/>
              <a:t>에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흐르는 전류를 제어하는 저항 값을 계산할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 err="1" smtClean="0"/>
              <a:t>아두이노에</a:t>
            </a:r>
            <a:r>
              <a:rPr lang="ko-KR" altLang="en-US" sz="1600" dirty="0" smtClean="0"/>
              <a:t> 외부 </a:t>
            </a:r>
            <a:r>
              <a:rPr lang="en-US" altLang="ko-KR" sz="1600" dirty="0" smtClean="0"/>
              <a:t>LED</a:t>
            </a:r>
            <a:r>
              <a:rPr lang="ko-KR" altLang="en-US" sz="1600" dirty="0" smtClean="0"/>
              <a:t>를 연결하고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제어할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/>
              <a:t>LED</a:t>
            </a:r>
            <a:r>
              <a:rPr lang="ko-KR" altLang="en-US" sz="1600" dirty="0" smtClean="0"/>
              <a:t>로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아날로그값을</a:t>
            </a:r>
            <a:r>
              <a:rPr lang="ko-KR" altLang="en-US" sz="1600" dirty="0" smtClean="0"/>
              <a:t> 출력하기 위해 </a:t>
            </a:r>
            <a:r>
              <a:rPr lang="en-US" altLang="ko-KR" sz="1600" dirty="0" smtClean="0"/>
              <a:t>PWM</a:t>
            </a:r>
            <a:r>
              <a:rPr lang="ko-KR" altLang="en-US" sz="1600" dirty="0" smtClean="0"/>
              <a:t>신호를 사용할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 smtClean="0"/>
              <a:t>버튼의 진동 잡음을 소프트웨어적으로 처리해서 버튼 눌림 값을 읽을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/>
              <a:t>for </a:t>
            </a:r>
            <a:r>
              <a:rPr lang="ko-KR" altLang="en-US" sz="1600" dirty="0" smtClean="0"/>
              <a:t>반복문의 사용법을 익힌다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 err="1" smtClean="0"/>
              <a:t>풀업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풀다운 저항의 기능을 이해한다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243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8"/>
          <a:stretch>
            <a:fillRect/>
          </a:stretch>
        </p:blipFill>
        <p:spPr bwMode="auto">
          <a:xfrm>
            <a:off x="323850" y="1196975"/>
            <a:ext cx="8064500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디지털 출력 기능 </a:t>
            </a:r>
            <a:r>
              <a:rPr lang="en-US" altLang="ko-KR" smtClean="0"/>
              <a:t>– </a:t>
            </a:r>
            <a:r>
              <a:rPr lang="ko-KR" altLang="en-US" smtClean="0"/>
              <a:t>브레드보드</a:t>
            </a:r>
            <a:r>
              <a:rPr lang="en-US" altLang="ko-KR" smtClean="0"/>
              <a:t>(breadboard)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ko-KR" altLang="en-US" dirty="0" err="1" smtClean="0"/>
              <a:t>브레드보드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부품을 납땜하지 않고도 회로를 쉽게 구성할 수 있게 해주는 전기 회로 개발 도구이다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ko-KR" altLang="en-US" dirty="0" err="1" smtClean="0"/>
              <a:t>프로토타이핑이라고도</a:t>
            </a:r>
            <a:r>
              <a:rPr lang="ko-KR" altLang="en-US" dirty="0" smtClean="0"/>
              <a:t> 부른다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ko-KR" altLang="en-US" dirty="0" smtClean="0"/>
              <a:t>각 핀이 내부적으로 연결되어 있어 각 전기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전자 부품을 연결하기 편하다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8" name="Picture 2" descr="F:\개개비\그림 파일\Chapter02\ch02_01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2879725"/>
            <a:ext cx="4714875" cy="378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4" descr="https://encrypted-tbn0.gstatic.com/images?q=tbn:ANd9GcRoDd5JS1Y13HFDjgHkyfrrPVpE10chxn_wgpfG0lySrUJDgf_IP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3" y="3284538"/>
            <a:ext cx="2436812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디지털 출력 기능 </a:t>
            </a:r>
            <a:r>
              <a:rPr lang="en-US" altLang="ko-KR" smtClean="0"/>
              <a:t>– LED(</a:t>
            </a:r>
            <a:r>
              <a:rPr lang="ko-KR" altLang="en-US" smtClean="0"/>
              <a:t>발광다이오드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altLang="ko-KR" dirty="0" smtClean="0"/>
              <a:t>LED</a:t>
            </a:r>
          </a:p>
          <a:p>
            <a:pPr lvl="1">
              <a:defRPr/>
            </a:pPr>
            <a:r>
              <a:rPr lang="ko-KR" altLang="en-US" dirty="0" smtClean="0"/>
              <a:t>발광다이오드</a:t>
            </a:r>
            <a:r>
              <a:rPr lang="en-US" altLang="ko-KR" dirty="0" smtClean="0"/>
              <a:t>(Light Emitting Diode)</a:t>
            </a:r>
            <a:r>
              <a:rPr lang="ko-KR" altLang="en-US" dirty="0" smtClean="0"/>
              <a:t>의 약어이다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ko-KR" altLang="en-US" dirty="0" smtClean="0"/>
              <a:t>다른 다이오드와 마찬가지로 애노드에서 </a:t>
            </a:r>
            <a:r>
              <a:rPr lang="ko-KR" altLang="en-US" dirty="0" err="1" smtClean="0"/>
              <a:t>캐소드</a:t>
            </a:r>
            <a:r>
              <a:rPr lang="ko-KR" altLang="en-US" dirty="0" smtClean="0"/>
              <a:t> 방향으로만 전류가 흐른다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ko-KR" altLang="en-US" dirty="0" smtClean="0"/>
              <a:t>따라서 </a:t>
            </a:r>
            <a:r>
              <a:rPr lang="en-US" altLang="ko-KR" dirty="0" smtClean="0"/>
              <a:t>+, - </a:t>
            </a:r>
            <a:r>
              <a:rPr lang="ko-KR" altLang="en-US" dirty="0" smtClean="0"/>
              <a:t>방향을 고려하여 연결해야 한다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endParaRPr lang="en-US" altLang="ko-KR" dirty="0" smtClean="0"/>
          </a:p>
          <a:p>
            <a:pPr>
              <a:defRPr/>
            </a:pPr>
            <a:r>
              <a:rPr lang="ko-KR" altLang="en-US" dirty="0" err="1" smtClean="0"/>
              <a:t>애노드와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캐소드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+</a:t>
            </a:r>
            <a:r>
              <a:rPr lang="ko-KR" altLang="en-US" dirty="0" smtClean="0"/>
              <a:t>극은 </a:t>
            </a:r>
            <a:r>
              <a:rPr lang="ko-KR" altLang="en-US" dirty="0" err="1" smtClean="0"/>
              <a:t>애노드</a:t>
            </a:r>
            <a:r>
              <a:rPr lang="en-US" altLang="ko-KR" dirty="0" smtClean="0"/>
              <a:t>(anode), -</a:t>
            </a:r>
            <a:r>
              <a:rPr lang="ko-KR" altLang="en-US" dirty="0" smtClean="0"/>
              <a:t>극은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캐소드</a:t>
            </a:r>
            <a:r>
              <a:rPr lang="en-US" altLang="ko-KR" dirty="0" smtClean="0"/>
              <a:t>(cathode)</a:t>
            </a:r>
          </a:p>
          <a:p>
            <a:pPr lvl="1">
              <a:defRPr/>
            </a:pPr>
            <a:r>
              <a:rPr lang="ko-KR" altLang="en-US" dirty="0" smtClean="0"/>
              <a:t>위에서 내려다 볼 때 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플라스틱 끝의 평평한 부분이 </a:t>
            </a:r>
            <a:r>
              <a:rPr lang="ko-KR" altLang="en-US" dirty="0" err="1" smtClean="0"/>
              <a:t>캐소드</a:t>
            </a:r>
            <a:r>
              <a:rPr lang="ko-KR" altLang="en-US" dirty="0" smtClean="0"/>
              <a:t> 쪽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또는 다리가 긴 쪽이 </a:t>
            </a:r>
            <a:r>
              <a:rPr lang="ko-KR" altLang="en-US" dirty="0" err="1" smtClean="0"/>
              <a:t>애노드</a:t>
            </a:r>
            <a:r>
              <a:rPr lang="ko-KR" altLang="en-US" dirty="0" smtClean="0"/>
              <a:t> 쪽이다</a:t>
            </a:r>
            <a:r>
              <a:rPr lang="en-US" altLang="ko-KR" dirty="0" smtClean="0"/>
              <a:t>. 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  <a:defRPr/>
            </a:pPr>
            <a:endParaRPr lang="en-US" altLang="ko-KR" dirty="0" smtClean="0"/>
          </a:p>
        </p:txBody>
      </p:sp>
      <p:pic>
        <p:nvPicPr>
          <p:cNvPr id="12292" name="Picture 2" descr="https://encrypted-tbn2.gstatic.com/images?q=tbn:ANd9GcR0j7fbBzo-Yy3zSQRcqypYEbqGEGibpWrkpSaRNOVJcqhI17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357563"/>
            <a:ext cx="230505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디지털 출력 기능 </a:t>
            </a:r>
            <a:r>
              <a:rPr lang="en-US" altLang="ko-KR" smtClean="0"/>
              <a:t>– </a:t>
            </a:r>
            <a:r>
              <a:rPr lang="ko-KR" altLang="en-US" smtClean="0"/>
              <a:t>아두이노에 </a:t>
            </a:r>
            <a:r>
              <a:rPr lang="en-US" altLang="ko-KR" smtClean="0"/>
              <a:t>LED </a:t>
            </a:r>
            <a:r>
              <a:rPr lang="ko-KR" altLang="en-US" smtClean="0"/>
              <a:t>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아래 그림과 같이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연결한다</a:t>
            </a:r>
            <a:r>
              <a:rPr lang="en-US" altLang="ko-KR" dirty="0" smtClean="0"/>
              <a:t>. </a:t>
            </a:r>
          </a:p>
          <a:p>
            <a:pPr lvl="1">
              <a:defRPr/>
            </a:pPr>
            <a:r>
              <a:rPr lang="ko-KR" altLang="en-US" dirty="0" smtClean="0"/>
              <a:t>일반적인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2V</a:t>
            </a:r>
            <a:r>
              <a:rPr lang="ko-KR" altLang="en-US" dirty="0" smtClean="0"/>
              <a:t>의 전압과 </a:t>
            </a:r>
            <a:r>
              <a:rPr lang="en-US" altLang="ko-KR" dirty="0" smtClean="0"/>
              <a:t>2mA</a:t>
            </a:r>
            <a:r>
              <a:rPr lang="ko-KR" altLang="en-US" dirty="0" smtClean="0"/>
              <a:t>의 전류를 소모하기 때문에 </a:t>
            </a:r>
            <a:r>
              <a:rPr lang="en-US" altLang="ko-KR" dirty="0" smtClean="0"/>
              <a:t>5V</a:t>
            </a:r>
            <a:r>
              <a:rPr lang="ko-KR" altLang="en-US" dirty="0" smtClean="0"/>
              <a:t>의 아두이노 전압을 낮추기 위해 저항을 사용해야 한다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r>
              <a:rPr lang="en-US" altLang="ko-KR" dirty="0" smtClean="0"/>
              <a:t>220</a:t>
            </a:r>
            <a:r>
              <a:rPr lang="el-GR" altLang="ko-KR" dirty="0" smtClean="0"/>
              <a:t>Ω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저항을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직렬로 연결한다</a:t>
            </a:r>
            <a:r>
              <a:rPr lang="en-US" altLang="ko-KR" dirty="0" smtClean="0"/>
              <a:t>.</a:t>
            </a:r>
          </a:p>
          <a:p>
            <a:pPr lvl="1"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저항을 사용하지 않고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전원에 직접 연결하면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endParaRPr lang="en-US" altLang="ko-KR" dirty="0" smtClean="0"/>
          </a:p>
          <a:p>
            <a:pPr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dirty="0" smtClean="0"/>
              <a:t>    </a:t>
            </a:r>
            <a:r>
              <a:rPr lang="ko-KR" altLang="en-US" dirty="0" smtClean="0"/>
              <a:t>타버리거나 손상될 수 있다</a:t>
            </a:r>
            <a:r>
              <a:rPr lang="en-US" altLang="ko-KR" dirty="0" smtClean="0"/>
              <a:t>. 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</p:txBody>
      </p:sp>
      <p:pic>
        <p:nvPicPr>
          <p:cNvPr id="13316" name="Picture 2" descr="F:\개개비\그림 파일\Chapter02\ch02_02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13100"/>
            <a:ext cx="27368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디지털 출력 기능 </a:t>
            </a:r>
            <a:r>
              <a:rPr lang="en-US" altLang="ko-KR" smtClean="0"/>
              <a:t>– </a:t>
            </a:r>
            <a:r>
              <a:rPr lang="ko-KR" altLang="en-US" smtClean="0"/>
              <a:t>옴</a:t>
            </a:r>
            <a:r>
              <a:rPr lang="en-US" altLang="ko-KR" smtClean="0"/>
              <a:t>(</a:t>
            </a:r>
            <a:r>
              <a:rPr lang="el-GR" altLang="ko-KR" smtClean="0"/>
              <a:t>Ω </a:t>
            </a:r>
            <a:r>
              <a:rPr lang="en-US" altLang="ko-KR" smtClean="0"/>
              <a:t>)</a:t>
            </a:r>
            <a:r>
              <a:rPr lang="ko-KR" altLang="en-US" smtClean="0"/>
              <a:t>의 법칙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850" y="1125538"/>
            <a:ext cx="8496300" cy="5399087"/>
          </a:xfrm>
        </p:spPr>
        <p:txBody>
          <a:bodyPr/>
          <a:lstStyle/>
          <a:p>
            <a:pPr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sz="7200" dirty="0" smtClean="0"/>
              <a:t>V = IR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buFont typeface="Wingdings" pitchFamily="2" charset="2"/>
              <a:buNone/>
              <a:defRPr/>
            </a:pPr>
            <a:endParaRPr lang="en-US" altLang="ko-KR" dirty="0"/>
          </a:p>
          <a:p>
            <a:pPr>
              <a:lnSpc>
                <a:spcPct val="100000"/>
              </a:lnSpc>
              <a:defRPr/>
            </a:pPr>
            <a:r>
              <a:rPr lang="ko-KR" altLang="en-US" dirty="0" smtClean="0"/>
              <a:t>옴의 법칙은 회로 내에서 전압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사이의 관계를 나타낸다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전압</a:t>
            </a:r>
            <a:r>
              <a:rPr lang="en-US" altLang="ko-KR" dirty="0" smtClean="0"/>
              <a:t>(V):</a:t>
            </a:r>
            <a:r>
              <a:rPr lang="ko-KR" altLang="en-US" dirty="0" smtClean="0"/>
              <a:t> 두 지점 간의 전위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전기적 위치 에너지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차</a:t>
            </a: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전류</a:t>
            </a:r>
            <a:r>
              <a:rPr lang="en-US" altLang="ko-KR" dirty="0" smtClean="0"/>
              <a:t>(I): </a:t>
            </a:r>
            <a:r>
              <a:rPr lang="ko-KR" altLang="en-US" dirty="0" smtClean="0"/>
              <a:t>전위가 높은 곳에서 낮은 곳으로 전하가 흐르는 것</a:t>
            </a: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저항</a:t>
            </a:r>
            <a:r>
              <a:rPr lang="en-US" altLang="ko-KR" dirty="0" smtClean="0"/>
              <a:t>(R): </a:t>
            </a:r>
            <a:r>
              <a:rPr lang="ko-KR" altLang="en-US" dirty="0" smtClean="0"/>
              <a:t>전류의 흐름을 방해하는 정도</a:t>
            </a: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측정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단위는 각각 </a:t>
            </a:r>
            <a:r>
              <a:rPr lang="en-US" altLang="ko-KR" dirty="0" smtClean="0"/>
              <a:t>V(</a:t>
            </a:r>
            <a:r>
              <a:rPr lang="ko-KR" altLang="en-US" dirty="0" smtClean="0"/>
              <a:t>볼트</a:t>
            </a:r>
            <a:r>
              <a:rPr lang="en-US" altLang="ko-KR" dirty="0" smtClean="0"/>
              <a:t>), A(</a:t>
            </a:r>
            <a:r>
              <a:rPr lang="ko-KR" altLang="en-US" dirty="0" smtClean="0"/>
              <a:t>암페어</a:t>
            </a:r>
            <a:r>
              <a:rPr lang="en-US" altLang="ko-KR" dirty="0" smtClean="0"/>
              <a:t>), </a:t>
            </a:r>
            <a:r>
              <a:rPr lang="el-GR" altLang="ko-KR" dirty="0" smtClean="0"/>
              <a:t>Ω</a:t>
            </a:r>
            <a:r>
              <a:rPr lang="en-US" altLang="ko-KR" dirty="0" smtClean="0"/>
              <a:t>(</a:t>
            </a:r>
            <a:r>
              <a:rPr lang="ko-KR" altLang="en-US" dirty="0" smtClean="0"/>
              <a:t>옴</a:t>
            </a:r>
            <a:r>
              <a:rPr lang="en-US" altLang="ko-KR" dirty="0" smtClean="0"/>
              <a:t>)</a:t>
            </a:r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  <a:p>
            <a:pPr>
              <a:lnSpc>
                <a:spcPct val="100000"/>
              </a:lnSpc>
              <a:defRPr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7478</TotalTime>
  <Words>1864</Words>
  <Application>Microsoft Office PowerPoint</Application>
  <PresentationFormat>화면 슬라이드 쇼(4:3)</PresentationFormat>
  <Paragraphs>329</Paragraphs>
  <Slides>30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맑은 고딕</vt:lpstr>
      <vt:lpstr>굴림</vt:lpstr>
      <vt:lpstr>Arial</vt:lpstr>
      <vt:lpstr>한글아씨-테트리스M</vt:lpstr>
      <vt:lpstr>Tahoma</vt:lpstr>
      <vt:lpstr>나눔바른고딕</vt:lpstr>
      <vt:lpstr>나눔고딕코딩</vt:lpstr>
      <vt:lpstr>HY견고딕</vt:lpstr>
      <vt:lpstr>Wingdings</vt:lpstr>
      <vt:lpstr>1_Office 테마</vt:lpstr>
      <vt:lpstr>Chaper2. 디지털 입출력과 PWM</vt:lpstr>
      <vt:lpstr>PowerPoint 프레젠테이션</vt:lpstr>
      <vt:lpstr>PowerPoint 프레젠테이션</vt:lpstr>
      <vt:lpstr>PowerPoint 프레젠테이션</vt:lpstr>
      <vt:lpstr>필요한 부품</vt:lpstr>
      <vt:lpstr>01. 디지털 출력 기능 – 브레드보드(breadboard)</vt:lpstr>
      <vt:lpstr>01. 디지털 출력 기능 – LED(발광다이오드)</vt:lpstr>
      <vt:lpstr>01. 디지털 출력 기능 – 아두이노에 LED 연결하기</vt:lpstr>
      <vt:lpstr>01. 디지털 출력 기능 – 옴(Ω )의 법칙</vt:lpstr>
      <vt:lpstr>01. 디지털 출력 기능 – 옴(Ω )의 법칙 적용하기</vt:lpstr>
      <vt:lpstr>01. 디지털 출력 기능 – 디지털 출력 프로그래밍</vt:lpstr>
      <vt:lpstr>01. 디지털 출력 기능 – 반복문을 사용한 속도 조절</vt:lpstr>
      <vt:lpstr>01. 디지털 출력 기능 – 반복문을 사용한 속도 조절</vt:lpstr>
      <vt:lpstr>02. PWM과 analogWrite() - PWM</vt:lpstr>
      <vt:lpstr>02. PWM과 analogWrite() - PWM</vt:lpstr>
      <vt:lpstr>02. PWM과 analogWrite() – analogWrite()</vt:lpstr>
      <vt:lpstr>02. PWM과 analogWrite() – analogWrite()</vt:lpstr>
      <vt:lpstr>02. PWM과 analogWrite() – analogWrite()</vt:lpstr>
      <vt:lpstr>03. 디지털 입력값을 읽는 방법 – 풀다운 저항 사용하기</vt:lpstr>
      <vt:lpstr>03. 디지털 입력값을 읽는 방법 – 풀다운 저항 사용하기</vt:lpstr>
      <vt:lpstr>03. 디지털 입력값을 읽는 방법 – 풀다운 저항 사용하기</vt:lpstr>
      <vt:lpstr>03. 디지털 입력값을 읽는 방법 – 버튼으로 LED 제어하기</vt:lpstr>
      <vt:lpstr>03. 디지털 입력값을 읽는 방법 – 버튼의 진동 잡음 제어</vt:lpstr>
      <vt:lpstr>03. 디지털 입력값을 읽는 방법 – 버튼의 진동 잡음 제어</vt:lpstr>
      <vt:lpstr>03. 디지털 입력값을 읽는 방법 – 버튼의 진동 잡음 제어</vt:lpstr>
      <vt:lpstr>03. 디지털 입력값을 읽는 방법 – 버튼의 진동 잡음 제어</vt:lpstr>
      <vt:lpstr>03. 디지털 입력값을 읽는 방법 – 버튼의 진동 잡음 제어</vt:lpstr>
      <vt:lpstr>04. RGB LED 야간 조명 제작 – RGB LED</vt:lpstr>
      <vt:lpstr>04. RGB LED 야간 조명 제작 – 회로 제작 하기</vt:lpstr>
      <vt:lpstr>04. RGB LED 야간 조명 제작 – 야간 조명 프로그래밍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778</cp:revision>
  <dcterms:created xsi:type="dcterms:W3CDTF">2012-07-11T10:23:22Z</dcterms:created>
  <dcterms:modified xsi:type="dcterms:W3CDTF">2014-08-29T02:51:17Z</dcterms:modified>
</cp:coreProperties>
</file>